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95" r:id="rId2"/>
    <p:sldId id="257" r:id="rId3"/>
    <p:sldId id="259" r:id="rId4"/>
    <p:sldId id="260" r:id="rId5"/>
    <p:sldId id="292" r:id="rId6"/>
    <p:sldId id="261" r:id="rId7"/>
    <p:sldId id="262" r:id="rId8"/>
    <p:sldId id="264" r:id="rId9"/>
    <p:sldId id="263" r:id="rId10"/>
    <p:sldId id="265" r:id="rId11"/>
    <p:sldId id="296" r:id="rId12"/>
    <p:sldId id="275" r:id="rId13"/>
    <p:sldId id="273" r:id="rId14"/>
    <p:sldId id="276" r:id="rId15"/>
    <p:sldId id="283" r:id="rId16"/>
    <p:sldId id="299" r:id="rId17"/>
    <p:sldId id="277" r:id="rId18"/>
    <p:sldId id="291" r:id="rId19"/>
    <p:sldId id="280" r:id="rId20"/>
    <p:sldId id="281" r:id="rId21"/>
    <p:sldId id="282" r:id="rId22"/>
    <p:sldId id="297" r:id="rId23"/>
    <p:sldId id="293" r:id="rId24"/>
    <p:sldId id="29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36"/>
  </p:normalViewPr>
  <p:slideViewPr>
    <p:cSldViewPr snapToGrid="0" snapToObjects="1">
      <p:cViewPr varScale="1">
        <p:scale>
          <a:sx n="110" d="100"/>
          <a:sy n="110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72E79-41DF-C24C-A391-B0D639E750B3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5EA79-A97E-574B-BAC4-73357F7B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3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real-time imaging setup for extremophiles, archaea.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69F61-91A5-3C40-8F49-CA1C3AF63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Go to periodic table on the wall and go through which nutrients are important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F18199-8520-B446-8199-E39623E453DB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4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Much of this knowledge regarding microbes has been garnered from experimenting with culture growth: add some of this, ask whether it grows and how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C7C29E1-5577-8946-AD96-62049C6EB503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4EE5F3-1593-F24F-9958-97022A87210F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real-time imaging setup for extremophiles, archaea.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69F61-91A5-3C40-8F49-CA1C3AF631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milk spoiling</a:t>
            </a:r>
            <a:r>
              <a:rPr lang="en-US" baseline="0" dirty="0"/>
              <a:t> fast as a practical example of logarithmic growth.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E7FBA-AD93-FD47-B754-7955F2215E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5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2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1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5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8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662" y="1120301"/>
            <a:ext cx="3921138" cy="4042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13842" b="70733"/>
          <a:stretch/>
        </p:blipFill>
        <p:spPr>
          <a:xfrm>
            <a:off x="4642630" y="2057158"/>
            <a:ext cx="3814563" cy="2114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5418" y="6328583"/>
            <a:ext cx="55591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Eun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Garner, Amir, Schmid, et al,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Nature Microbiology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0541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Once they have energy, microbial cells grow by binary fission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7242" y="2211388"/>
            <a:ext cx="3009157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Other ways to grow: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Cell cycle (mitosis)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Budding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Fragmentation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Sporulation</a:t>
            </a:r>
          </a:p>
          <a:p>
            <a:pPr eaLnBrk="1" hangingPunct="1">
              <a:buFont typeface="Calibri" charset="0"/>
              <a:buAutoNum type="arabicPeriod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1E8EB-BDEA-F740-A0B2-DFEED555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6" y="1897490"/>
            <a:ext cx="5115954" cy="45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662" y="1120301"/>
            <a:ext cx="3921138" cy="4042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5418" y="6328583"/>
            <a:ext cx="55591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Eun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Garner, Amir, Schmid, et al,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Nature Microbiology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8F86C-5FCE-C741-A951-8C69F6DAE81B}"/>
              </a:ext>
            </a:extLst>
          </p:cNvPr>
          <p:cNvSpPr txBox="1"/>
          <p:nvPr/>
        </p:nvSpPr>
        <p:spPr>
          <a:xfrm>
            <a:off x="518617" y="245066"/>
            <a:ext cx="846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Bacterial and Archaeal cells grow by binary fission</a:t>
            </a:r>
          </a:p>
        </p:txBody>
      </p:sp>
    </p:spTree>
    <p:extLst>
      <p:ext uri="{BB962C8B-B14F-4D97-AF65-F5344CB8AC3E}">
        <p14:creationId xmlns:p14="http://schemas.microsoft.com/office/powerpoint/2010/main" val="38977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Calculating exponential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DBD35-AA48-254F-A52D-937DAE8E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0" y="625789"/>
            <a:ext cx="4967285" cy="5942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39D658-2503-A944-BE29-FDD55F00BBF1}"/>
              </a:ext>
            </a:extLst>
          </p:cNvPr>
          <p:cNvSpPr/>
          <p:nvPr/>
        </p:nvSpPr>
        <p:spPr>
          <a:xfrm>
            <a:off x="1112320" y="3789742"/>
            <a:ext cx="569913" cy="16684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89C84-237E-D44C-BA8F-315BE9F0AE0D}"/>
              </a:ext>
            </a:extLst>
          </p:cNvPr>
          <p:cNvSpPr/>
          <p:nvPr/>
        </p:nvSpPr>
        <p:spPr>
          <a:xfrm>
            <a:off x="5088127" y="3596980"/>
            <a:ext cx="569912" cy="1668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four phases of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3EE42-EBBA-F4AB-9E30-0BD2E43FCD42}"/>
              </a:ext>
            </a:extLst>
          </p:cNvPr>
          <p:cNvSpPr txBox="1"/>
          <p:nvPr/>
        </p:nvSpPr>
        <p:spPr>
          <a:xfrm>
            <a:off x="4753526" y="6154320"/>
            <a:ext cx="327525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Arial"/>
                <a:cs typeface="Arial"/>
              </a:rPr>
              <a:t>Zweitering</a:t>
            </a:r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 et al., 1990, </a:t>
            </a:r>
            <a:r>
              <a:rPr lang="en-US" sz="1600" i="1" dirty="0">
                <a:solidFill>
                  <a:schemeClr val="tx1"/>
                </a:solidFill>
                <a:latin typeface="Arial"/>
                <a:cs typeface="Arial"/>
              </a:rPr>
              <a:t>J </a:t>
            </a:r>
            <a:r>
              <a:rPr lang="en-US" sz="1600" i="1" dirty="0" err="1">
                <a:solidFill>
                  <a:schemeClr val="tx1"/>
                </a:solidFill>
                <a:latin typeface="Arial"/>
                <a:cs typeface="Arial"/>
              </a:rPr>
              <a:t>Bacteriol</a:t>
            </a:r>
            <a:endParaRPr lang="en-US" sz="1600" i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752199B7-9E52-686E-F621-34FDD2AF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635312"/>
            <a:ext cx="6235448" cy="39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Calculating exponential growth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2451100"/>
            <a:ext cx="8839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>
              <a:spcBef>
                <a:spcPct val="20000"/>
              </a:spcBef>
            </a:pPr>
            <a:r>
              <a:rPr lang="en-US" b="1" dirty="0">
                <a:solidFill>
                  <a:srgbClr val="FF0000"/>
                </a:solidFill>
                <a:latin typeface="Calibri" charset="0"/>
              </a:rPr>
              <a:t>Doubling time or generation time </a:t>
            </a:r>
            <a:r>
              <a:rPr lang="en-US" b="1" dirty="0">
                <a:latin typeface="Calibri" charset="0"/>
              </a:rPr>
              <a:t>- </a:t>
            </a:r>
            <a:r>
              <a:rPr lang="en-US" dirty="0">
                <a:latin typeface="Calibri" charset="0"/>
              </a:rPr>
              <a:t>the time needed for a population to double: g = t/n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Division rate (µ) </a:t>
            </a:r>
            <a:r>
              <a:rPr lang="en-US" dirty="0">
                <a:latin typeface="Calibri" charset="0"/>
              </a:rPr>
              <a:t>– number of generations per unit time (h</a:t>
            </a:r>
            <a:r>
              <a:rPr lang="en-US" baseline="30000" dirty="0">
                <a:latin typeface="Calibri" charset="0"/>
              </a:rPr>
              <a:t>-1</a:t>
            </a:r>
            <a:r>
              <a:rPr lang="en-US" dirty="0">
                <a:latin typeface="Calibri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Optimal doubling time for </a:t>
            </a:r>
            <a:r>
              <a:rPr lang="en-US" i="1" dirty="0">
                <a:latin typeface="Calibri" charset="0"/>
              </a:rPr>
              <a:t>E. coli</a:t>
            </a:r>
            <a:r>
              <a:rPr lang="en-US" dirty="0">
                <a:latin typeface="Calibri" charset="0"/>
              </a:rPr>
              <a:t> = 20-30 min, for yeast = 1 </a:t>
            </a:r>
            <a:r>
              <a:rPr lang="en-US" dirty="0" err="1">
                <a:latin typeface="Calibri" charset="0"/>
              </a:rPr>
              <a:t>hr</a:t>
            </a:r>
            <a:r>
              <a:rPr lang="en-US" dirty="0">
                <a:latin typeface="Calibri" charset="0"/>
              </a:rPr>
              <a:t>, for </a:t>
            </a:r>
            <a:r>
              <a:rPr lang="en-US" i="1" dirty="0" err="1">
                <a:latin typeface="Calibri" charset="0"/>
              </a:rPr>
              <a:t>Haloferax</a:t>
            </a:r>
            <a:r>
              <a:rPr lang="en-US" i="1" dirty="0">
                <a:latin typeface="Calibri" charset="0"/>
              </a:rPr>
              <a:t> </a:t>
            </a:r>
            <a:r>
              <a:rPr lang="en-US" i="1" dirty="0" err="1">
                <a:latin typeface="Calibri" charset="0"/>
              </a:rPr>
              <a:t>volcanii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~2 hr.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In 24 </a:t>
            </a:r>
            <a:r>
              <a:rPr lang="en-US" dirty="0" err="1">
                <a:latin typeface="Calibri" charset="0"/>
              </a:rPr>
              <a:t>hrs</a:t>
            </a:r>
            <a:r>
              <a:rPr lang="en-US" dirty="0">
                <a:latin typeface="Calibri" charset="0"/>
              </a:rPr>
              <a:t> </a:t>
            </a:r>
            <a:r>
              <a:rPr lang="en-US" i="1" dirty="0">
                <a:latin typeface="Calibri" charset="0"/>
              </a:rPr>
              <a:t>E. coli</a:t>
            </a:r>
            <a:r>
              <a:rPr lang="en-US" dirty="0">
                <a:latin typeface="Calibri" charset="0"/>
              </a:rPr>
              <a:t> can divide for 72 generations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		= 4.7 x 10</a:t>
            </a:r>
            <a:r>
              <a:rPr lang="en-US" baseline="30000" dirty="0">
                <a:latin typeface="Calibri" charset="0"/>
              </a:rPr>
              <a:t>21</a:t>
            </a:r>
            <a:r>
              <a:rPr lang="en-US" dirty="0">
                <a:latin typeface="Calibri" charset="0"/>
              </a:rPr>
              <a:t> cells!! </a:t>
            </a: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990604" y="796929"/>
            <a:ext cx="604996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=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x 2</a:t>
            </a:r>
            <a:r>
              <a:rPr lang="en-US" baseline="30000">
                <a:solidFill>
                  <a:srgbClr val="FF0000"/>
                </a:solidFill>
                <a:latin typeface="Calibri" charset="0"/>
              </a:rPr>
              <a:t>n</a:t>
            </a:r>
          </a:p>
          <a:p>
            <a:pPr marL="457200" indent="-457200" eaLnBrk="0" hangingPunct="0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where N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t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= Number of cells at time t; N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= number of cells at start; and n = number of cell generations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9838" y="2565400"/>
            <a:ext cx="3505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 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=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+ n log2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9842" y="3276600"/>
            <a:ext cx="38369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 = (log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–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) / 0.301</a:t>
            </a:r>
          </a:p>
        </p:txBody>
      </p:sp>
    </p:spTree>
    <p:extLst>
      <p:ext uri="{BB962C8B-B14F-4D97-AF65-F5344CB8AC3E}">
        <p14:creationId xmlns:p14="http://schemas.microsoft.com/office/powerpoint/2010/main" val="19471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Calculating growth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265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cell culture has grown from OD600 0.25 to 1.0 in 24 hours. What is its generation (doubling) time? How many generations have elapsed?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1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All points on the growth curve can be used for more accurate quantitation of the growth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3EE42-EBBA-F4AB-9E30-0BD2E43FCD42}"/>
              </a:ext>
            </a:extLst>
          </p:cNvPr>
          <p:cNvSpPr txBox="1"/>
          <p:nvPr/>
        </p:nvSpPr>
        <p:spPr>
          <a:xfrm>
            <a:off x="4753526" y="6154320"/>
            <a:ext cx="327525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Arial"/>
                <a:cs typeface="Arial"/>
              </a:rPr>
              <a:t>Zweitering</a:t>
            </a:r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 et al., 1990, </a:t>
            </a:r>
            <a:r>
              <a:rPr lang="en-US" sz="1600" i="1" dirty="0">
                <a:solidFill>
                  <a:schemeClr val="tx1"/>
                </a:solidFill>
                <a:latin typeface="Arial"/>
                <a:cs typeface="Arial"/>
              </a:rPr>
              <a:t>J </a:t>
            </a:r>
            <a:r>
              <a:rPr lang="en-US" sz="1600" i="1" dirty="0" err="1">
                <a:solidFill>
                  <a:schemeClr val="tx1"/>
                </a:solidFill>
                <a:latin typeface="Arial"/>
                <a:cs typeface="Arial"/>
              </a:rPr>
              <a:t>Bacteriol</a:t>
            </a:r>
            <a:endParaRPr lang="en-US" sz="1600" i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752199B7-9E52-686E-F621-34FDD2AF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948347"/>
            <a:ext cx="6235448" cy="3948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6FACF8-BC05-498C-4EF0-3BB880CDF7AE}"/>
              </a:ext>
            </a:extLst>
          </p:cNvPr>
          <p:cNvSpPr txBox="1"/>
          <p:nvPr/>
        </p:nvSpPr>
        <p:spPr>
          <a:xfrm>
            <a:off x="763929" y="5798916"/>
            <a:ext cx="3623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regression methods to do this: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 err="1"/>
              <a:t>Gompertz</a:t>
            </a:r>
            <a:r>
              <a:rPr lang="en-US" dirty="0"/>
              <a:t> regression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ED894-929F-2C50-D551-FB273E018E7A}"/>
              </a:ext>
            </a:extLst>
          </p:cNvPr>
          <p:cNvSpPr txBox="1"/>
          <p:nvPr/>
        </p:nvSpPr>
        <p:spPr>
          <a:xfrm>
            <a:off x="1620864" y="2537509"/>
            <a:ext cx="6971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𝛌 = lag</a:t>
            </a:r>
          </a:p>
          <a:p>
            <a:r>
              <a:rPr lang="en-US" dirty="0"/>
              <a:t>𝛍m = maximum instantaneous growth rate (peak of 1</a:t>
            </a:r>
            <a:r>
              <a:rPr lang="en-US" baseline="30000" dirty="0"/>
              <a:t>st</a:t>
            </a:r>
            <a:r>
              <a:rPr lang="en-US" dirty="0"/>
              <a:t> derivative curve) </a:t>
            </a:r>
          </a:p>
          <a:p>
            <a:r>
              <a:rPr lang="en-US" dirty="0"/>
              <a:t>𝚨 = Asymptotic carrying capacity</a:t>
            </a:r>
          </a:p>
        </p:txBody>
      </p:sp>
    </p:spTree>
    <p:extLst>
      <p:ext uri="{BB962C8B-B14F-4D97-AF65-F5344CB8AC3E}">
        <p14:creationId xmlns:p14="http://schemas.microsoft.com/office/powerpoint/2010/main" val="372706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Cell growth in the lab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Batch culture – Growing cells together in a flask in a liquid nutrient broth.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Plate growth – Growing cells in individual colonies on a solid support (agar)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There are other ways to grow cells in lab but the first two are relevant to our experiment</a:t>
            </a:r>
          </a:p>
        </p:txBody>
      </p:sp>
    </p:spTree>
    <p:extLst>
      <p:ext uri="{BB962C8B-B14F-4D97-AF65-F5344CB8AC3E}">
        <p14:creationId xmlns:p14="http://schemas.microsoft.com/office/powerpoint/2010/main" val="242633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cultures in the lab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85" y="1417638"/>
            <a:ext cx="3294616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515" y="1417638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0034" y="4021909"/>
            <a:ext cx="103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0378" y="4088855"/>
            <a:ext cx="95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PLATE</a:t>
            </a:r>
          </a:p>
        </p:txBody>
      </p:sp>
    </p:spTree>
    <p:extLst>
      <p:ext uri="{BB962C8B-B14F-4D97-AF65-F5344CB8AC3E}">
        <p14:creationId xmlns:p14="http://schemas.microsoft.com/office/powerpoint/2010/main" val="1195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592933" y="105727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Direct counts – used frequently for environmental samples</a:t>
            </a:r>
          </a:p>
        </p:txBody>
      </p:sp>
      <p:pic>
        <p:nvPicPr>
          <p:cNvPr id="46083" name="Picture 3" descr="06_14Figure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1417642"/>
            <a:ext cx="9072563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2888" y="4308475"/>
            <a:ext cx="2620962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Quick and easy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Get direct counts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63854" y="4308475"/>
            <a:ext cx="58531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Requires staining to distinguish live/dead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Motile organisms must be immobilized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Doesn</a:t>
            </a:r>
            <a:r>
              <a:rPr lang="ja-JP" altLang="en-US"/>
              <a:t>’</a:t>
            </a:r>
            <a:r>
              <a:rPr lang="en-US"/>
              <a:t>t work well at low densities</a:t>
            </a:r>
          </a:p>
        </p:txBody>
      </p:sp>
    </p:spTree>
    <p:extLst>
      <p:ext uri="{BB962C8B-B14F-4D97-AF65-F5344CB8AC3E}">
        <p14:creationId xmlns:p14="http://schemas.microsoft.com/office/powerpoint/2010/main" val="166088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Microbial cell growth I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Nutrients and media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Logarithmic growth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Measuring cell growth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Culturing methods</a:t>
            </a:r>
          </a:p>
        </p:txBody>
      </p:sp>
    </p:spTree>
    <p:extLst>
      <p:ext uri="{BB962C8B-B14F-4D97-AF65-F5344CB8AC3E}">
        <p14:creationId xmlns:p14="http://schemas.microsoft.com/office/powerpoint/2010/main" val="347122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96838"/>
            <a:ext cx="82296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Plate counts</a:t>
            </a:r>
          </a:p>
        </p:txBody>
      </p:sp>
      <p:pic>
        <p:nvPicPr>
          <p:cNvPr id="47107" name="Picture 3" descr="06_16Figure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6167"/>
            <a:ext cx="3676650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4345798" y="1482823"/>
            <a:ext cx="614783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 dirty="0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Can distinguish live/dead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Reliable counts when growth </a:t>
            </a:r>
          </a:p>
          <a:p>
            <a:pPr eaLnBrk="1" hangingPunct="1"/>
            <a:r>
              <a:rPr lang="en-US" dirty="0"/>
              <a:t>conditions are known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High sensitivity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u="sng" dirty="0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Highly misleading for mixed</a:t>
            </a:r>
          </a:p>
          <a:p>
            <a:pPr eaLnBrk="1" hangingPunct="1"/>
            <a:r>
              <a:rPr lang="en-US" dirty="0"/>
              <a:t>cultures (the Great Plate</a:t>
            </a:r>
          </a:p>
          <a:p>
            <a:pPr eaLnBrk="1" hangingPunct="1"/>
            <a:r>
              <a:rPr lang="en-US" dirty="0"/>
              <a:t>Count Anomaly)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Can take a long time for </a:t>
            </a:r>
          </a:p>
          <a:p>
            <a:pPr eaLnBrk="1" hangingPunct="1"/>
            <a:r>
              <a:rPr lang="en-US" dirty="0"/>
              <a:t>slower-growers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/>
              <a:t>Can’t be used for unculturable organisms</a:t>
            </a:r>
          </a:p>
        </p:txBody>
      </p:sp>
    </p:spTree>
    <p:extLst>
      <p:ext uri="{BB962C8B-B14F-4D97-AF65-F5344CB8AC3E}">
        <p14:creationId xmlns:p14="http://schemas.microsoft.com/office/powerpoint/2010/main" val="2067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Spectrophotometer</a:t>
            </a:r>
          </a:p>
        </p:txBody>
      </p:sp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4294192" y="1146175"/>
            <a:ext cx="43783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Sensitive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Can be done on live </a:t>
            </a:r>
          </a:p>
          <a:p>
            <a:pPr eaLnBrk="1" hangingPunct="1"/>
            <a:r>
              <a:rPr lang="en-US"/>
              <a:t>cultures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Quick and easy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Proportional to direct counts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Can use the instrument for </a:t>
            </a:r>
          </a:p>
          <a:p>
            <a:pPr eaLnBrk="1" hangingPunct="1"/>
            <a:r>
              <a:rPr lang="en-US"/>
              <a:t>quantifying other samples </a:t>
            </a:r>
          </a:p>
          <a:p>
            <a:pPr eaLnBrk="1" hangingPunct="1"/>
            <a:r>
              <a:rPr lang="en-US"/>
              <a:t>(e.g. DNA, protein, enzyme </a:t>
            </a:r>
          </a:p>
          <a:p>
            <a:pPr eaLnBrk="1" hangingPunct="1"/>
            <a:r>
              <a:rPr lang="en-US"/>
              <a:t>activity)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 u="sng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Does not distinguish live/dead</a:t>
            </a:r>
          </a:p>
          <a:p>
            <a:pPr eaLnBrk="1" hangingPunct="1"/>
            <a:r>
              <a:rPr lang="en-US"/>
              <a:t>unless there is lysis.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Misleading if clumps or flocs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68021-1752-9348-8285-EFE967EE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84" y="1501254"/>
            <a:ext cx="2667991" cy="51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95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36A9-04C9-BA8F-92EB-E3F7C45B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Bioscreen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908D-CCE2-5756-EEEB-6E28BBF4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throughput growth curves</a:t>
            </a:r>
          </a:p>
          <a:p>
            <a:r>
              <a:rPr lang="en-US" dirty="0"/>
              <a:t>200 at once, automated readings every 30 mins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96E1EF4-A0C3-FC9E-C0C2-91059EC2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50" y="2973165"/>
            <a:ext cx="6364448" cy="30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56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four phases of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B4377-8E21-D246-9F7C-5A5AFA1ADD4B}"/>
              </a:ext>
            </a:extLst>
          </p:cNvPr>
          <p:cNvSpPr txBox="1"/>
          <p:nvPr/>
        </p:nvSpPr>
        <p:spPr>
          <a:xfrm>
            <a:off x="1119116" y="5554641"/>
            <a:ext cx="7944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counts (viable count) and spec (OD or turbidity) might yield different answers</a:t>
            </a:r>
          </a:p>
          <a:p>
            <a:r>
              <a:rPr lang="en-US" dirty="0"/>
              <a:t>For log phase, stat phase, and death phase, but they should yield the same</a:t>
            </a:r>
          </a:p>
          <a:p>
            <a:r>
              <a:rPr lang="en-US" dirty="0"/>
              <a:t>Growth rate for exponential phase. That’s why microbial physiology is usually </a:t>
            </a:r>
          </a:p>
          <a:p>
            <a:r>
              <a:rPr lang="en-US" dirty="0"/>
              <a:t>Determined by growth rate in exponential phase – “balanced growth”</a:t>
            </a: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9E544950-356F-D466-6850-B062C3900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635312"/>
            <a:ext cx="6235448" cy="39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55E4-1474-AA1B-0C82-84561B34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growth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99B3-EDCC-A1AF-A97D-9A99C1F80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Let’s look at an infographic together about microbial extremophiles</a:t>
            </a:r>
          </a:p>
          <a:p>
            <a:r>
              <a:rPr lang="en-US" dirty="0"/>
              <a:t>Download Schmid et al 2020 Cell Snapshot from the wiki</a:t>
            </a:r>
          </a:p>
          <a:p>
            <a:r>
              <a:rPr lang="en-US" dirty="0"/>
              <a:t>Break into groups of 3.</a:t>
            </a:r>
          </a:p>
          <a:p>
            <a:r>
              <a:rPr lang="en-US" dirty="0"/>
              <a:t>Each group looks in greater detail at the infographic to learn about one of the extreme conditions (~10 mins)</a:t>
            </a:r>
          </a:p>
          <a:p>
            <a:r>
              <a:rPr lang="en-US" dirty="0"/>
              <a:t>Report back to the group:</a:t>
            </a:r>
          </a:p>
          <a:p>
            <a:pPr lvl="1"/>
            <a:r>
              <a:rPr lang="en-US" dirty="0"/>
              <a:t>Two amazing facts you learned that you didn’t know before</a:t>
            </a:r>
          </a:p>
          <a:p>
            <a:pPr lvl="1"/>
            <a:r>
              <a:rPr lang="en-US" dirty="0"/>
              <a:t>One question you have that you are curious about.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9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12903" y="13363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do harness the energy to grow?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8750" y="1180076"/>
            <a:ext cx="9423400" cy="631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20376" rIns="0" bIns="20376"/>
          <a:lstStyle>
            <a:lvl1pPr marL="250825" indent="-250825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7088" indent="-3175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endParaRPr lang="en-US" sz="2000" dirty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i="1" u="sng" dirty="0"/>
              <a:t>Metabolism</a:t>
            </a:r>
            <a:endParaRPr lang="en-US" sz="2000" dirty="0"/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The sum total of all of the chemical reactions that 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 dirty="0"/>
              <a:t>occur in a cell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 </a:t>
            </a:r>
            <a:r>
              <a:rPr lang="en-US" sz="2000" i="1" u="sng" dirty="0"/>
              <a:t>Catabolic reactions (catabolism)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Energy-releasing metabolic reactions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i="1" u="sng" dirty="0"/>
              <a:t>Anabolic reactions (anabolism)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Energy-requiring metabolic reactions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Most of what is known of microbial metabolism is based on study of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 dirty="0"/>
              <a:t> laboratory cultures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480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457200" y="742184"/>
            <a:ext cx="7758732" cy="57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0376" rIns="0" bIns="20376"/>
          <a:lstStyle>
            <a:lvl1pPr marL="250825" indent="-250825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7088" indent="-3175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Supply of monomers (or precursors of) required by cells for growth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Macronutrients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Nutrients required in large amounts (C, N, P, S,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Micronutrients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Nutrients required in trace amounts (e.g. trace metals)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i="1" u="sng" dirty="0"/>
              <a:t>Growth factors </a:t>
            </a:r>
            <a:r>
              <a:rPr lang="en-US" sz="2600" dirty="0"/>
              <a:t> (Vitamins, amino acids, purines, </a:t>
            </a:r>
            <a:r>
              <a:rPr lang="en-US" sz="2600" dirty="0" err="1"/>
              <a:t>pyrimidines</a:t>
            </a:r>
            <a:r>
              <a:rPr lang="en-US" sz="2600" dirty="0"/>
              <a:t>)</a:t>
            </a:r>
            <a:endParaRPr lang="en-US" sz="2600" i="1" u="sng" dirty="0"/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6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Defined medium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All chemical components added are known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Minimal medium = only those components absolutely required for growth are included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Complex medium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Usually contains </a:t>
            </a:r>
            <a:r>
              <a:rPr lang="en-US" dirty="0" err="1">
                <a:latin typeface="Calibri" charset="0"/>
                <a:ea typeface="ＭＳ Ｐゴシック" charset="0"/>
              </a:rPr>
              <a:t>tryptone</a:t>
            </a:r>
            <a:r>
              <a:rPr lang="en-US" dirty="0">
                <a:latin typeface="Calibri" charset="0"/>
                <a:ea typeface="ＭＳ Ｐゴシック" charset="0"/>
              </a:rPr>
              <a:t> or yeast extract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Medium components are undefined but allow optimal growth.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We’ll use a complex medium with and without carbon source to test extremophile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Biosynthetic capacity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The ability of a microbial species to produce its own nutrients from precursors provided in the medium.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The higher the capacity, the fewer nutrients must be supplied (“simple nutritional requirements”)</a:t>
            </a:r>
          </a:p>
        </p:txBody>
      </p:sp>
    </p:spTree>
    <p:extLst>
      <p:ext uri="{BB962C8B-B14F-4D97-AF65-F5344CB8AC3E}">
        <p14:creationId xmlns:p14="http://schemas.microsoft.com/office/powerpoint/2010/main" val="98771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31CA-047D-4E40-9CF1-E5815113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7613"/>
            <a:ext cx="8534400" cy="5397500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74613"/>
            <a:ext cx="8229600" cy="1143000"/>
          </a:xfrm>
        </p:spPr>
        <p:txBody>
          <a:bodyPr/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Which microbe has a higher biosynthetic capacity?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7799" y="2894170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7799" y="1900240"/>
            <a:ext cx="523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71210" y="3324052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71210" y="2485234"/>
            <a:ext cx="53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60095" y="2740645"/>
            <a:ext cx="55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43246" y="1900238"/>
            <a:ext cx="522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282" y="2281713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S/N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743246" y="4421675"/>
            <a:ext cx="831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GF</a:t>
            </a:r>
          </a:p>
        </p:txBody>
      </p:sp>
    </p:spTree>
    <p:extLst>
      <p:ext uri="{BB962C8B-B14F-4D97-AF65-F5344CB8AC3E}">
        <p14:creationId xmlns:p14="http://schemas.microsoft.com/office/powerpoint/2010/main" val="25920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Nutritional requirements for bacterial growth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9600"/>
            <a:ext cx="8839200" cy="6019800"/>
          </a:xfrm>
        </p:spPr>
        <p:txBody>
          <a:bodyPr/>
          <a:lstStyle/>
          <a:p>
            <a:pPr algn="l"/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carbon source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autotrophs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capable of biosynthesizing all cell material from CO2 as the sole source of carbon. (Please note the difference from auxotroph).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heterotrophs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requiring organic compounds as a carbon source. </a:t>
            </a:r>
          </a:p>
          <a:p>
            <a:pPr algn="l"/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energy source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chemolithotroph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which uses inorganic chemicals as energy sources (electron donors).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chemoorganotroph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which uses organic chemicals as energy sources (electron donors).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capable of using light as an energy source.</a:t>
            </a:r>
          </a:p>
          <a:p>
            <a:pPr algn="l"/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Most eukaryotes either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photoautotrophic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(plants, algae) or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heterotrophic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(animals, protozoa, fungi). </a:t>
            </a:r>
          </a:p>
          <a:p>
            <a:pPr algn="l"/>
            <a:r>
              <a:rPr lang="en-US" sz="1800" i="1" dirty="0" err="1">
                <a:latin typeface="Calibri" charset="0"/>
                <a:ea typeface="ＭＳ Ｐゴシック" charset="0"/>
                <a:cs typeface="ＭＳ Ｐゴシック" charset="0"/>
              </a:rPr>
              <a:t>Lithotrophy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is unique to bacteria and archaea.</a:t>
            </a:r>
          </a:p>
          <a:p>
            <a:pPr algn="l"/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Photoheterotrophy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, common in purple and green Bacteria, occurs only in a very few eukaryotic algae. </a:t>
            </a:r>
          </a:p>
        </p:txBody>
      </p:sp>
    </p:spTree>
    <p:extLst>
      <p:ext uri="{BB962C8B-B14F-4D97-AF65-F5344CB8AC3E}">
        <p14:creationId xmlns:p14="http://schemas.microsoft.com/office/powerpoint/2010/main" val="306922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sz="28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Major nutritional types of prokaryotes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100013" y="1009654"/>
          <a:ext cx="8718550" cy="5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5048" imgH="5074920" progId="Word.Document.8">
                  <p:embed/>
                </p:oleObj>
              </mc:Choice>
              <mc:Fallback>
                <p:oleObj name="Document" r:id="rId2" imgW="8385048" imgH="5074920" progId="Word.Document.8">
                  <p:embed/>
                  <p:pic>
                    <p:nvPicPr>
                      <p:cNvPr id="24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3" y="1009654"/>
                        <a:ext cx="8718550" cy="543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03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1098</Words>
  <Application>Microsoft Macintosh PowerPoint</Application>
  <PresentationFormat>On-screen Show (4:3)</PresentationFormat>
  <Paragraphs>167</Paragraphs>
  <Slides>24</Slides>
  <Notes>6</Notes>
  <HiddenSlides>6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Document</vt:lpstr>
      <vt:lpstr>PowerPoint Presentation</vt:lpstr>
      <vt:lpstr>Microbial cell growth I </vt:lpstr>
      <vt:lpstr>How do harness the energy to grow?</vt:lpstr>
      <vt:lpstr>PowerPoint Presentation</vt:lpstr>
      <vt:lpstr>Types of media</vt:lpstr>
      <vt:lpstr>Biosynthetic capacity</vt:lpstr>
      <vt:lpstr>Which microbe has a higher biosynthetic capacity?</vt:lpstr>
      <vt:lpstr>Nutritional requirements for bacterial growth</vt:lpstr>
      <vt:lpstr>PowerPoint Presentation</vt:lpstr>
      <vt:lpstr>Once they have energy, microbial cells grow by binary fission</vt:lpstr>
      <vt:lpstr>PowerPoint Presentation</vt:lpstr>
      <vt:lpstr>Calculating exponential growth</vt:lpstr>
      <vt:lpstr>The four phases of growth</vt:lpstr>
      <vt:lpstr>Calculating exponential growth</vt:lpstr>
      <vt:lpstr>Calculating growth</vt:lpstr>
      <vt:lpstr>All points on the growth curve can be used for more accurate quantitation of the growth parameters</vt:lpstr>
      <vt:lpstr>Cell growth in the lab</vt:lpstr>
      <vt:lpstr>Growing cultures in the lab</vt:lpstr>
      <vt:lpstr>Direct counts – used frequently for environmental samples</vt:lpstr>
      <vt:lpstr>Plate counts</vt:lpstr>
      <vt:lpstr>Spectrophotometer</vt:lpstr>
      <vt:lpstr>The Bioscreen</vt:lpstr>
      <vt:lpstr>The four phases of growth</vt:lpstr>
      <vt:lpstr>Extreme growth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Prof Amy Schmid, Ph.D.</cp:lastModifiedBy>
  <cp:revision>11</cp:revision>
  <dcterms:created xsi:type="dcterms:W3CDTF">2018-09-19T16:48:57Z</dcterms:created>
  <dcterms:modified xsi:type="dcterms:W3CDTF">2023-01-17T03:27:09Z</dcterms:modified>
</cp:coreProperties>
</file>